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8" r:id="rId5"/>
    <p:sldId id="267" r:id="rId6"/>
    <p:sldId id="271" r:id="rId7"/>
    <p:sldId id="269" r:id="rId8"/>
    <p:sldId id="270" r:id="rId9"/>
    <p:sldId id="272" r:id="rId10"/>
    <p:sldId id="273" r:id="rId11"/>
    <p:sldId id="27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9" autoAdjust="0"/>
    <p:restoredTop sz="92160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8/15/2020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8/15/2020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Summarize your research in</a:t>
            </a:r>
            <a:r>
              <a:rPr lang="en-US" baseline="0" dirty="0"/>
              <a:t> three to five points.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7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8/15/2020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8/15/2020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Quinta De Soalheiro: </a:t>
            </a:r>
            <a:r>
              <a:rPr lang="en-US" sz="3200" dirty="0"/>
              <a:t>Chief Oenologist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Vinho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Verde Wine Region - Portugal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5D34-EC98-479B-B7E3-43CCBFC29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79" y="0"/>
            <a:ext cx="4580021" cy="4580021"/>
          </a:xfrm>
          <a:prstGeom prst="rect">
            <a:avLst/>
          </a:prstGeom>
        </p:spPr>
      </p:pic>
      <p:pic>
        <p:nvPicPr>
          <p:cNvPr id="1028" name="Picture 4" descr="Best 100+ Wine Pictures [HQ] | Download Free Images on Unsplash">
            <a:extLst>
              <a:ext uri="{FF2B5EF4-FFF2-40B4-BE49-F238E27FC236}">
                <a16:creationId xmlns:a16="http://schemas.microsoft.com/office/drawing/2014/main" id="{FB3C9167-23D1-45D0-8A34-FFFD7EF0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1" y="0"/>
            <a:ext cx="3053347" cy="45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85BBD-7D63-CE4A-BCBF-A0AE79FD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639549"/>
            <a:ext cx="6423213" cy="4849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1C855-681A-654A-A6A6-9C8E3EB4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58" y="2530396"/>
            <a:ext cx="1305979" cy="3958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DCA218-B028-0946-9D8A-BD1BA8AB3B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37" y="2277074"/>
            <a:ext cx="4200107" cy="42001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476" y="1639549"/>
            <a:ext cx="3343982" cy="129852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Low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Airy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Low alcohol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58CDB9-4392-7748-AF50-EC14D80628EE}"/>
              </a:ext>
            </a:extLst>
          </p:cNvPr>
          <p:cNvSpPr txBox="1">
            <a:spLocks/>
          </p:cNvSpPr>
          <p:nvPr/>
        </p:nvSpPr>
        <p:spPr>
          <a:xfrm>
            <a:off x="7833027" y="3119523"/>
            <a:ext cx="3350431" cy="125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High quality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Dense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Sharp acidity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8B0DD3-21AC-524F-B0E5-277D9AB6C4B0}"/>
              </a:ext>
            </a:extLst>
          </p:cNvPr>
          <p:cNvSpPr txBox="1">
            <a:spLocks/>
          </p:cNvSpPr>
          <p:nvPr/>
        </p:nvSpPr>
        <p:spPr>
          <a:xfrm>
            <a:off x="7839475" y="4558579"/>
            <a:ext cx="3882833" cy="184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Significance to Portugal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Dietary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Geographic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Historical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825479-75F1-4FD5-A1B0-1A11618EC27E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90B3F1-B3E0-B440-B581-F8443534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990" y="1639549"/>
            <a:ext cx="4782243" cy="19431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Predictive application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Adequate forecasting with small number of features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Suggests high correlation between independent variables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EA1CC-E04C-554C-A98B-17ABC520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1789451"/>
            <a:ext cx="4051300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179C8-8DBF-3B40-9560-7533D5D9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3" y="4659672"/>
            <a:ext cx="27813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FEB8E-7064-3B40-B320-5F3639629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4" y="3681543"/>
            <a:ext cx="6462804" cy="21765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AB6B17-7383-4EB7-BEDF-992482B877D5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Importance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summary of what you discovered based on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3D2DA8-01FB-42C7-A086-9589FA7D10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Conclusion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FBDE16-BCAA-4882-B29D-00BDFBCFCE7B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Work Cited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Jake – Chief Oenologist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Distinct Qualification: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Proprietary process to consistently produce a high quality product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b="1" dirty="0"/>
          </a:p>
          <a:p>
            <a:pPr>
              <a:spcBef>
                <a:spcPts val="0"/>
              </a:spcBef>
            </a:pPr>
            <a:r>
              <a:rPr lang="en-US" dirty="0"/>
              <a:t>Executive Summary…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Discovery Matrix: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key relationships of core product characteristics (Qty and % Mix).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 Dispersion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Identifies distribution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Average Stack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segmentation and scale of core product characteristics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Ranked Heat Map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relationship trends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9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 Driven Results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Mapping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Provides recipe targets of core product characteristics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505" y="127000"/>
            <a:ext cx="10747695" cy="611231"/>
          </a:xfrm>
        </p:spPr>
        <p:txBody>
          <a:bodyPr>
            <a:normAutofit/>
          </a:bodyPr>
          <a:lstStyle/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Qty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6E340-5F73-49D4-9CCD-118079EA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954"/>
            <a:ext cx="12192000" cy="59771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383674-392B-4171-8A7F-1C2094854FF1}"/>
              </a:ext>
            </a:extLst>
          </p:cNvPr>
          <p:cNvSpPr/>
          <p:nvPr/>
        </p:nvSpPr>
        <p:spPr>
          <a:xfrm>
            <a:off x="2982287" y="3029824"/>
            <a:ext cx="985706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13EA4-E93A-4404-84C8-D253DF3C8794}"/>
              </a:ext>
            </a:extLst>
          </p:cNvPr>
          <p:cNvSpPr/>
          <p:nvPr/>
        </p:nvSpPr>
        <p:spPr>
          <a:xfrm>
            <a:off x="940965" y="1093365"/>
            <a:ext cx="985706" cy="5033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38396-F93C-4EB1-BCE0-B6DCE7A0D2B4}"/>
              </a:ext>
            </a:extLst>
          </p:cNvPr>
          <p:cNvSpPr/>
          <p:nvPr/>
        </p:nvSpPr>
        <p:spPr>
          <a:xfrm>
            <a:off x="1933663" y="1605093"/>
            <a:ext cx="1042332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55A7A7-809C-4ECB-BBB0-D95B2C3A4A1B}"/>
              </a:ext>
            </a:extLst>
          </p:cNvPr>
          <p:cNvSpPr/>
          <p:nvPr/>
        </p:nvSpPr>
        <p:spPr>
          <a:xfrm>
            <a:off x="2975995" y="2083265"/>
            <a:ext cx="1017165" cy="45580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8106C-46CD-4BA8-B22E-989C4B58C525}"/>
              </a:ext>
            </a:extLst>
          </p:cNvPr>
          <p:cNvSpPr/>
          <p:nvPr/>
        </p:nvSpPr>
        <p:spPr>
          <a:xfrm>
            <a:off x="3999452" y="2541704"/>
            <a:ext cx="1017165" cy="489520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2862C-11FB-44A8-9370-102D43A4FE00}"/>
              </a:ext>
            </a:extLst>
          </p:cNvPr>
          <p:cNvSpPr/>
          <p:nvPr/>
        </p:nvSpPr>
        <p:spPr>
          <a:xfrm>
            <a:off x="1937857" y="1090569"/>
            <a:ext cx="1048624" cy="50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114DE-C70C-4F94-A921-3F4A2DD2FBEF}"/>
              </a:ext>
            </a:extLst>
          </p:cNvPr>
          <p:cNvSpPr/>
          <p:nvPr/>
        </p:nvSpPr>
        <p:spPr>
          <a:xfrm>
            <a:off x="1933663" y="400993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D30F86-FBDA-4333-A461-70945ACD0D51}"/>
              </a:ext>
            </a:extLst>
          </p:cNvPr>
          <p:cNvSpPr/>
          <p:nvPr/>
        </p:nvSpPr>
        <p:spPr>
          <a:xfrm>
            <a:off x="1944149" y="496068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64B02-C03F-42C4-98DE-9491A0550043}"/>
              </a:ext>
            </a:extLst>
          </p:cNvPr>
          <p:cNvSpPr/>
          <p:nvPr/>
        </p:nvSpPr>
        <p:spPr>
          <a:xfrm>
            <a:off x="7033120" y="4960687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AFF0F-FB72-4A29-AA99-C97D832AED8B}"/>
              </a:ext>
            </a:extLst>
          </p:cNvPr>
          <p:cNvSpPr/>
          <p:nvPr/>
        </p:nvSpPr>
        <p:spPr>
          <a:xfrm>
            <a:off x="9065703" y="1112938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7FDD9D-9500-48E5-8ED8-FA31698DAF56}"/>
              </a:ext>
            </a:extLst>
          </p:cNvPr>
          <p:cNvSpPr/>
          <p:nvPr/>
        </p:nvSpPr>
        <p:spPr>
          <a:xfrm>
            <a:off x="2975995" y="2060778"/>
            <a:ext cx="1017165" cy="480926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849E0-EA8D-4DD3-A780-477DEF15E004}"/>
              </a:ext>
            </a:extLst>
          </p:cNvPr>
          <p:cNvSpPr/>
          <p:nvPr/>
        </p:nvSpPr>
        <p:spPr>
          <a:xfrm>
            <a:off x="9081607" y="4957894"/>
            <a:ext cx="1017165" cy="481363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B7878-5460-475B-8E75-D14D146B58C1}"/>
              </a:ext>
            </a:extLst>
          </p:cNvPr>
          <p:cNvSpPr/>
          <p:nvPr/>
        </p:nvSpPr>
        <p:spPr>
          <a:xfrm>
            <a:off x="5016617" y="3025069"/>
            <a:ext cx="1017165" cy="489521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BB341E-4A9C-4004-96BD-3C36C606FD18}"/>
              </a:ext>
            </a:extLst>
          </p:cNvPr>
          <p:cNvSpPr/>
          <p:nvPr/>
        </p:nvSpPr>
        <p:spPr>
          <a:xfrm>
            <a:off x="6033782" y="3514590"/>
            <a:ext cx="1017165" cy="461558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30FA6-79CD-4B23-BB6E-31DC026174C3}"/>
              </a:ext>
            </a:extLst>
          </p:cNvPr>
          <p:cNvSpPr/>
          <p:nvPr/>
        </p:nvSpPr>
        <p:spPr>
          <a:xfrm>
            <a:off x="7050946" y="3981577"/>
            <a:ext cx="1017166" cy="487039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2D6EA-6848-4FFE-87F1-3523BB2B4B40}"/>
              </a:ext>
            </a:extLst>
          </p:cNvPr>
          <p:cNvSpPr/>
          <p:nvPr/>
        </p:nvSpPr>
        <p:spPr>
          <a:xfrm>
            <a:off x="8075452" y="4473962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DFFCA-2793-4F55-AEFB-279CFFD95408}"/>
              </a:ext>
            </a:extLst>
          </p:cNvPr>
          <p:cNvSpPr/>
          <p:nvPr/>
        </p:nvSpPr>
        <p:spPr>
          <a:xfrm>
            <a:off x="10107161" y="5434850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423BC-6D65-40B8-A1DE-5A9A4C8F6DF3}"/>
              </a:ext>
            </a:extLst>
          </p:cNvPr>
          <p:cNvSpPr/>
          <p:nvPr/>
        </p:nvSpPr>
        <p:spPr>
          <a:xfrm>
            <a:off x="11114627" y="5921575"/>
            <a:ext cx="1017165" cy="486725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979340-B31D-48CE-A871-0AD351D86331}"/>
              </a:ext>
            </a:extLst>
          </p:cNvPr>
          <p:cNvSpPr/>
          <p:nvPr/>
        </p:nvSpPr>
        <p:spPr>
          <a:xfrm>
            <a:off x="9065703" y="3991526"/>
            <a:ext cx="1042332" cy="455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C2145-ED9D-4B04-8834-29219BFD56F5}"/>
              </a:ext>
            </a:extLst>
          </p:cNvPr>
          <p:cNvSpPr txBox="1"/>
          <p:nvPr/>
        </p:nvSpPr>
        <p:spPr>
          <a:xfrm>
            <a:off x="7197754" y="457788"/>
            <a:ext cx="499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Identify relevant relationships &amp; correlations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37AC9-8B78-4DF4-A90E-A1036A3F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6954"/>
            <a:ext cx="12192000" cy="59771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A41F92-FBB4-477C-A26E-3F8D562DBAD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</a:t>
            </a:r>
          </a:p>
        </p:txBody>
      </p:sp>
    </p:spTree>
    <p:extLst>
      <p:ext uri="{BB962C8B-B14F-4D97-AF65-F5344CB8AC3E}">
        <p14:creationId xmlns:p14="http://schemas.microsoft.com/office/powerpoint/2010/main" val="38538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CAD37-E00D-4D2E-9F29-48438DF2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898"/>
            <a:ext cx="12192000" cy="59352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C8B059-6F19-4646-8CF7-6854D6A21174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Discovery Matrix:   </a:t>
            </a:r>
            <a:r>
              <a:rPr lang="en-US" sz="2800" b="1" dirty="0">
                <a:solidFill>
                  <a:srgbClr val="00B0F0"/>
                </a:solidFill>
              </a:rPr>
              <a:t>% Mix vs. Quantity</a:t>
            </a:r>
          </a:p>
        </p:txBody>
      </p:sp>
    </p:spTree>
    <p:extLst>
      <p:ext uri="{BB962C8B-B14F-4D97-AF65-F5344CB8AC3E}">
        <p14:creationId xmlns:p14="http://schemas.microsoft.com/office/powerpoint/2010/main" val="17690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E7148-8CD3-419B-98CC-A76BD721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5342"/>
            <a:ext cx="12192000" cy="5978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3FCE3-A1E0-443A-B8AD-4B084E5D6B82}"/>
              </a:ext>
            </a:extLst>
          </p:cNvPr>
          <p:cNvSpPr/>
          <p:nvPr/>
        </p:nvSpPr>
        <p:spPr>
          <a:xfrm>
            <a:off x="176169" y="3028426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C5247-BA6F-41E5-A143-4134DF4A514E}"/>
              </a:ext>
            </a:extLst>
          </p:cNvPr>
          <p:cNvSpPr/>
          <p:nvPr/>
        </p:nvSpPr>
        <p:spPr>
          <a:xfrm>
            <a:off x="176168" y="5910045"/>
            <a:ext cx="11945923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43336-E1DF-4F4D-9CD3-24E57BFBB39A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Performance Dispersion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462CF-24FE-4D7E-8A7C-4F8C715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771A-72FE-4F2C-B319-DAC39E9C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3"/>
            <a:ext cx="12192000" cy="5968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C49223-C578-4EA9-83EB-8F1DB9A23D70}"/>
              </a:ext>
            </a:extLst>
          </p:cNvPr>
          <p:cNvSpPr/>
          <p:nvPr/>
        </p:nvSpPr>
        <p:spPr>
          <a:xfrm>
            <a:off x="10184235" y="944810"/>
            <a:ext cx="2007765" cy="582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D4E995-B7B7-4D01-BEBE-9F0F98ECD771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Average Stack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7D962-5441-4681-8E7A-E4B02509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0176"/>
            <a:ext cx="12192000" cy="59939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91DE2D-9231-40E8-B458-58B6EE153F07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Ranked Heat Map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F5141-757C-41DA-B656-D4C50C46B741}"/>
              </a:ext>
            </a:extLst>
          </p:cNvPr>
          <p:cNvSpPr/>
          <p:nvPr/>
        </p:nvSpPr>
        <p:spPr>
          <a:xfrm>
            <a:off x="0" y="1224280"/>
            <a:ext cx="12192000" cy="29412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2927-95C8-417E-AE89-9F1B84D0A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762597"/>
            <a:ext cx="9764786" cy="59684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B2F0F7-FDD7-437C-9B24-586FF27CFB66}"/>
              </a:ext>
            </a:extLst>
          </p:cNvPr>
          <p:cNvSpPr txBox="1">
            <a:spLocks/>
          </p:cNvSpPr>
          <p:nvPr/>
        </p:nvSpPr>
        <p:spPr bwMode="auto">
          <a:xfrm>
            <a:off x="377505" y="127000"/>
            <a:ext cx="10747695" cy="61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Data Driven Results Mapping:   </a:t>
            </a:r>
            <a:r>
              <a:rPr lang="en-US" sz="2800" b="1" dirty="0">
                <a:solidFill>
                  <a:srgbClr val="00B0F0"/>
                </a:solidFill>
              </a:rPr>
              <a:t>What makes a high quality wine…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80004-9420-4AF9-BBA8-27C7773D3D80}"/>
              </a:ext>
            </a:extLst>
          </p:cNvPr>
          <p:cNvSpPr txBox="1"/>
          <p:nvPr/>
        </p:nvSpPr>
        <p:spPr>
          <a:xfrm>
            <a:off x="9940954" y="738231"/>
            <a:ext cx="20720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Key Findings: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Sulphates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Mix: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Volatile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Citric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371</TotalTime>
  <Words>232</Words>
  <Application>Microsoft Office PowerPoint</Application>
  <PresentationFormat>Widescreen</PresentationFormat>
  <Paragraphs>73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Science Project 16x9</vt:lpstr>
      <vt:lpstr>Quinta De Soalheiro: Chief Oenologist</vt:lpstr>
      <vt:lpstr>Jake – Chief Oenologist</vt:lpstr>
      <vt:lpstr>Discovery Matrix:   Qty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Garet Douglass</dc:creator>
  <cp:lastModifiedBy>Garet Douglass</cp:lastModifiedBy>
  <cp:revision>26</cp:revision>
  <dcterms:created xsi:type="dcterms:W3CDTF">2020-08-13T23:49:07Z</dcterms:created>
  <dcterms:modified xsi:type="dcterms:W3CDTF">2020-08-15T14:04:15Z</dcterms:modified>
</cp:coreProperties>
</file>